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6"/>
  </p:notesMasterIdLst>
  <p:handoutMasterIdLst>
    <p:handoutMasterId r:id="rId17"/>
  </p:handoutMasterIdLst>
  <p:sldIdLst>
    <p:sldId id="296" r:id="rId2"/>
    <p:sldId id="299" r:id="rId3"/>
    <p:sldId id="360" r:id="rId4"/>
    <p:sldId id="359" r:id="rId5"/>
    <p:sldId id="358" r:id="rId6"/>
    <p:sldId id="362" r:id="rId7"/>
    <p:sldId id="363" r:id="rId8"/>
    <p:sldId id="364" r:id="rId9"/>
    <p:sldId id="361" r:id="rId10"/>
    <p:sldId id="334" r:id="rId11"/>
    <p:sldId id="368" r:id="rId12"/>
    <p:sldId id="369" r:id="rId13"/>
    <p:sldId id="366" r:id="rId14"/>
    <p:sldId id="35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7396"/>
    <a:srgbClr val="D6D6CE"/>
    <a:srgbClr val="767676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09" autoAdjust="0"/>
    <p:restoredTop sz="67936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867" y="34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313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6497-EDD6-47B0-AECE-10B2029B03D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CBFE0-B0D5-45A4-8300-4D7185654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27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04-CDA9-4845-B42A-2FC66BD024A1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58B3-987A-6A45-B91C-84067A2BE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9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41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7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963CE4-0B47-E14C-9F34-FE73C1C1A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8434" r="25845" b="9306"/>
          <a:stretch/>
        </p:blipFill>
        <p:spPr>
          <a:xfrm>
            <a:off x="-1" y="0"/>
            <a:ext cx="12192001" cy="6824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E3BA62-8BB3-B747-9E3E-15AA957B80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</a:blip>
          <a:srcRect/>
          <a:stretch/>
        </p:blipFill>
        <p:spPr>
          <a:xfrm>
            <a:off x="-2703201" y="-2649403"/>
            <a:ext cx="9640714" cy="1247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A5BA48-AFE1-5E44-A9C5-06E7B917E32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0D7907-C9D3-3549-909B-0DF4C37BE50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1A4FFB-2DA6-B041-8E46-A9F639194E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FD6274-0791-934D-9895-1D69E96EC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4AEBB-E874-8448-8608-9D9CEE764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065AF6-9149-3648-8E45-2ACA8FA0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170052-8987-EA41-9962-ED4E6D421F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5ACAA2-15A7-A242-95F3-F25F41B673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473B1-050A-A247-ADA5-767EBF554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Maro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8B395A-ABD1-784B-A94A-7A6283C5448E}"/>
              </a:ext>
            </a:extLst>
          </p:cNvPr>
          <p:cNvSpPr/>
          <p:nvPr/>
        </p:nvSpPr>
        <p:spPr>
          <a:xfrm>
            <a:off x="0" y="3"/>
            <a:ext cx="12192000" cy="686523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53C0E5-BAE9-8B41-90FD-2C57873CFE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8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0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0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8"/>
            <a:ext cx="5157787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8"/>
            <a:ext cx="5183188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7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28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0B90FFB-1D8E-AF4C-A20C-D4A3B8A3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7EFA50-3B63-3A4E-837C-38C854BE2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3" y="1811867"/>
            <a:ext cx="3356036" cy="2047752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7E8FA33-8160-E84B-9F98-0A2BFB2A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3995065"/>
            <a:ext cx="3356035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7B00556-D0CC-204C-9B94-C8062981F51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417013" y="3995065"/>
            <a:ext cx="3357971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899E92-C4B9-4144-ADBA-EF18DD1168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95828" y="3995065"/>
            <a:ext cx="3357969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631A6A1-A439-A143-ABEA-DDB2D12F181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17015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8AC718-D08E-D142-ABDD-8F7BAA4AC9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995827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9469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10E13E9-A40B-8242-87D0-21EA016AAB4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" y="3231643"/>
            <a:ext cx="6065519" cy="3184256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BE66D83-505F-514A-94A7-9B6AE6877B0C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26480" y="3231643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1E4A28-1755-3844-AD33-415D78C99D8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2"/>
            <a:ext cx="6065520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57D2046-3B53-4544-9BDB-18F56371C74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26480" y="2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113D8F-5565-DD41-BF67-678D238034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EEC998-5A27-9346-81A2-F9B3545521BA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5D0983-302A-8E44-935E-E9CF14A3B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15891E-6C12-7A4A-9019-596974DFB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8CE5FE-A213-BB49-8ADF-88DBCC642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9B5F19-F9FD-9945-B1B4-5CE6811368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948919-2B39-9F40-BEC5-4401D0782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C6DE8-7C84-554C-B3A1-A637C6377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7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D2FB2-72E8-654B-BDC3-440102A15E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659737-1021-E747-89B3-76FB616933A4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2803AD-AA31-3A44-8C9A-BA97BCD30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1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B7554-0594-584B-919D-1DF1A71D1E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FF98D-B38B-4E4F-A7D3-EFDE30DF1B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EA7C03-7F17-CF4E-91C2-9F463E1B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1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3D350-3A11-F04D-9DBD-7AF23535D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42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CC0828-A75B-F849-8641-3DEDF618C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434" r="25845" b="9209"/>
          <a:stretch/>
        </p:blipFill>
        <p:spPr>
          <a:xfrm>
            <a:off x="-1" y="0"/>
            <a:ext cx="12192000" cy="6834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9FA067-2C4D-C14D-A888-A679E57BB2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-15888"/>
            <a:ext cx="5306907" cy="64750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Helvetica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163BF-3A81-2549-BBA1-DD2297BF2E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AB37B8-08AE-A24D-9A15-E005CE6538B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DB43C-FB49-224C-8652-7BE6DDE9E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5EF9B5-A787-EA4B-86A6-ED5B1988C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A3AF97-D04F-8F4A-8167-C306A187B0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1B61ED-8963-3247-B88B-7C128694B7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B634E0-223B-8C43-8FCE-13571079D9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1340C4-4637-9544-AD35-26F6763C72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0C56AA3-E32C-0E48-BEC1-1F1FE93DB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1" y="6459132"/>
            <a:ext cx="3432387" cy="365125"/>
          </a:xfrm>
        </p:spPr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38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AAFD-B28B-B347-8A93-5F44BAFD3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94388C-76E0-6545-A3AB-12CBFD8DCF0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22082E-E1DF-634A-A836-3F5F10A93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2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4DE7D81-13B8-AF4E-B872-344D1FDA58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B044032-08FC-B844-88A8-08FDA2514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DAE276-DC3F-7F4D-8C26-D2C187FF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39" name="TextBox 38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322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5DAE276-DC3F-7F4D-8C26-D2C187FF26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39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416ABD3-B0FF-3B4C-8FD0-7EFA695246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F6E9A7-0B96-9A45-BE03-B02DAC131566}"/>
                </a:ext>
              </a:extLst>
            </p:cNvPr>
            <p:cNvSpPr/>
            <p:nvPr userDrawn="1"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CBEB3A-B9C1-834D-8C72-39DBB30106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2991CA0-39EA-1545-AEF0-B75C5CE47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1327F5D-F3C8-B04A-BB58-B93516C9B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9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CE658D9-D054-3F4C-A92D-31C5870254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968A1-5801-1E42-B6BA-F3BB96E0DF8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E511D-5816-794B-A1B8-B5C1A62FA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49809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048696-EA6C-704F-9DD8-BBC1BBCE2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D550AB-4267-2745-B8A7-471587897BC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A9218E-908A-5D45-ADBF-342BC22CD9DD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6B51FA-8094-1142-B844-02A6D5A91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BCE1E5-92F9-E440-A62D-5E61D450F2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FDEA80A-CA0F-2D4E-A557-B300352C5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A4C7F4-A86F-4345-824D-93F8B6A11C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C5A06C-3A86-1544-AE26-F096D3B7EB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AF234B-1982-6E49-A62B-987E45B9F5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273C311C-0F83-4F4C-B006-EF4884A4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48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2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Light Greyst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CD69E-4FBE-784C-A603-C5046E41FB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07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C294E9-685F-4941-9BB0-F4B17776B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/>
          <a:stretch/>
        </p:blipFill>
        <p:spPr>
          <a:xfrm>
            <a:off x="9429243" y="0"/>
            <a:ext cx="3836416" cy="3356864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534136"/>
            <a:ext cx="10515600" cy="44294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C833-4073-5D47-B09D-AF15D624975A}"/>
              </a:ext>
            </a:extLst>
          </p:cNvPr>
          <p:cNvCxnSpPr>
            <a:cxnSpLocks/>
          </p:cNvCxnSpPr>
          <p:nvPr userDrawn="1"/>
        </p:nvCxnSpPr>
        <p:spPr>
          <a:xfrm>
            <a:off x="0" y="1344113"/>
            <a:ext cx="12192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94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8" r:id="rId2"/>
    <p:sldLayoutId id="2147483685" r:id="rId3"/>
    <p:sldLayoutId id="2147483709" r:id="rId4"/>
    <p:sldLayoutId id="2147483703" r:id="rId5"/>
    <p:sldLayoutId id="2147483704" r:id="rId6"/>
    <p:sldLayoutId id="2147483686" r:id="rId7"/>
    <p:sldLayoutId id="2147483687" r:id="rId8"/>
    <p:sldLayoutId id="2147483688" r:id="rId9"/>
    <p:sldLayoutId id="2147483705" r:id="rId10"/>
    <p:sldLayoutId id="2147483689" r:id="rId11"/>
    <p:sldLayoutId id="2147483690" r:id="rId12"/>
    <p:sldLayoutId id="2147483691" r:id="rId13"/>
    <p:sldLayoutId id="2147483692" r:id="rId14"/>
    <p:sldLayoutId id="2147483697" r:id="rId15"/>
    <p:sldLayoutId id="2147483700" r:id="rId16"/>
    <p:sldLayoutId id="2147483701" r:id="rId17"/>
    <p:sldLayoutId id="2147483706" r:id="rId18"/>
    <p:sldLayoutId id="2147483710" r:id="rId19"/>
    <p:sldLayoutId id="2147483707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800000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Font typeface="Arial" panose="020B0604020202020204" pitchFamily="34" charset="0"/>
        <a:buChar char="•"/>
        <a:defRPr sz="32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8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0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6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4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7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949" y="887595"/>
            <a:ext cx="1127760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Interference by Feedback Loops: Challenges in the Counterfactual Interleaving Design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3949" y="3275195"/>
            <a:ext cx="7994474" cy="1306855"/>
          </a:xfrm>
        </p:spPr>
        <p:txBody>
          <a:bodyPr>
            <a:noAutofit/>
          </a:bodyPr>
          <a:lstStyle/>
          <a:p>
            <a:r>
              <a:rPr lang="en-US" sz="2400" dirty="0" err="1" smtClean="0"/>
              <a:t>Zhihua</a:t>
            </a:r>
            <a:r>
              <a:rPr lang="en-US" sz="2400" dirty="0" smtClean="0"/>
              <a:t> Zhu (</a:t>
            </a:r>
            <a:r>
              <a:rPr lang="en-US" sz="2400" dirty="0" err="1" smtClean="0"/>
              <a:t>Tencent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Liang Zheng (</a:t>
            </a:r>
            <a:r>
              <a:rPr lang="en-US" sz="2400" dirty="0" err="1" smtClean="0"/>
              <a:t>Tencent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Zheng </a:t>
            </a:r>
            <a:r>
              <a:rPr lang="en-US" sz="2400" dirty="0" err="1" smtClean="0"/>
              <a:t>Cai</a:t>
            </a:r>
            <a:r>
              <a:rPr lang="en-US" sz="2400" smtClean="0"/>
              <a:t> (</a:t>
            </a:r>
            <a:r>
              <a:rPr lang="en-US" sz="2400" dirty="0" err="1" smtClean="0"/>
              <a:t>Tencent</a:t>
            </a:r>
            <a:r>
              <a:rPr lang="en-US" sz="2400" dirty="0" smtClean="0"/>
              <a:t>)</a:t>
            </a:r>
          </a:p>
          <a:p>
            <a:r>
              <a:rPr lang="en-US" sz="2400" dirty="0"/>
              <a:t>Nian Si (Stanford </a:t>
            </a:r>
            <a:r>
              <a:rPr lang="zh-CN" altLang="en-US" sz="2400" dirty="0"/>
              <a:t>→ </a:t>
            </a:r>
            <a:r>
              <a:rPr lang="en-US" sz="2400" dirty="0"/>
              <a:t>University of Chicago </a:t>
            </a:r>
            <a:r>
              <a:rPr lang="zh-CN" altLang="en-US" sz="2400" dirty="0"/>
              <a:t>→ </a:t>
            </a:r>
            <a:r>
              <a:rPr lang="en-US" altLang="zh-CN" sz="2400" dirty="0"/>
              <a:t>HKUST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665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Real-Data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58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 current production, the ranking scores </a:t>
                </a:r>
                <a:r>
                  <a:rPr lang="en-US" dirty="0"/>
                  <a:t>are adjusted </a:t>
                </a:r>
                <a:r>
                  <a:rPr lang="en-US" dirty="0" smtClean="0"/>
                  <a:t>downward </a:t>
                </a:r>
                <a:r>
                  <a:rPr lang="en-US" dirty="0"/>
                  <a:t>if </a:t>
                </a:r>
                <a:r>
                  <a:rPr lang="en-US" dirty="0" smtClean="0"/>
                  <a:t>the overall </a:t>
                </a:r>
                <a:r>
                  <a:rPr lang="en-US" dirty="0"/>
                  <a:t>realized value falls short of the cumulative estimated </a:t>
                </a:r>
                <a:r>
                  <a:rPr lang="en-US" dirty="0" smtClean="0"/>
                  <a:t>value.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the raw </a:t>
                </a:r>
                <a:r>
                  <a:rPr lang="en-US" dirty="0" smtClean="0"/>
                  <a:t>estimated value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the state process that captures the cumulative overestimation (or underestimation</a:t>
                </a:r>
                <a:r>
                  <a:rPr lang="en-US" dirty="0" smtClean="0"/>
                  <a:t>).  The ranking score is</a:t>
                </a:r>
              </a:p>
              <a:p>
                <a:endParaRPr lang="en-US" dirty="0"/>
              </a:p>
              <a:p>
                <a:r>
                  <a:rPr lang="en-US" dirty="0" smtClean="0"/>
                  <a:t>Control V.S. Treatment: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203" t="-3030" r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r(s_i(t-),i) = \lambda_i(s_i(t-))e(t,i), \text{ for } i = 1,\ldots, N.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25" y="4447177"/>
            <a:ext cx="8272457" cy="407162"/>
          </a:xfrm>
          <a:prstGeom prst="rect">
            <a:avLst/>
          </a:prstGeom>
        </p:spPr>
      </p:pic>
      <p:pic>
        <p:nvPicPr>
          <p:cNvPr id="8" name="Picture 7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|\lambda_i^T(s)-1|&lt;|\lambda_i^C(s)-1|.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006" y="5023479"/>
            <a:ext cx="4422704" cy="45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and explanations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Despite simulations and A/A tests consistently indicating the superiority of the treatment strategy over the control strategy, the counterfactual interleaving design suggests </a:t>
            </a:r>
            <a:r>
              <a:rPr lang="en-US" dirty="0" smtClean="0"/>
              <a:t>otherwise.</a:t>
            </a:r>
          </a:p>
          <a:p>
            <a:r>
              <a:rPr lang="en-US" dirty="0" smtClean="0"/>
              <a:t>Potential re</a:t>
            </a:r>
            <a:r>
              <a:rPr lang="en-US" altLang="zh-CN" dirty="0" smtClean="0"/>
              <a:t>ason: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Systematic overestimation &#10;&#10;$ \Rightarrow\lambda_i^T(s_i(t-)) &gt; \lambda_i^C(s_i(t-))$&#10;&#10;$\Rightarrow s^T_i(t-) &gt; s^C_i(t-)$&#10;&#10;$\Rightarrow  \lambda_i^T(s^T_i(t-))&lt;\lambda_i^T(s^C_i(t-))$ and $ \lambda_i^C(s^T_i(t-))&lt;\lambda_i^C(s^C_i(t-)).$&#10;&#10;$\Rightarrow$ the treatment ads rank lower, while control ads rank higher.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7189"/>
            <a:ext cx="10622778" cy="23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8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dynamics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47" y="1402426"/>
            <a:ext cx="8294505" cy="459504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rot="10800000" flipV="1">
                <a:off x="1083252" y="5907784"/>
                <a:ext cx="10959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Average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values, for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control ads, treatment ads, and other ads over time in a day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1083252" y="5907784"/>
                <a:ext cx="10959736" cy="461665"/>
              </a:xfrm>
              <a:prstGeom prst="rect">
                <a:avLst/>
              </a:prstGeom>
              <a:blipFill>
                <a:blip r:embed="rId3"/>
                <a:stretch>
                  <a:fillRect l="-89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905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8263" y="2671560"/>
            <a:ext cx="5264149" cy="1991782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Q&amp;A?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2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boosting algorithms via seller-side A/B 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01" y="1369722"/>
            <a:ext cx="91440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216" y="1367850"/>
            <a:ext cx="914400" cy="914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83" y="1369722"/>
            <a:ext cx="914400" cy="914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26" y="1369722"/>
            <a:ext cx="914400" cy="914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436" y="1369722"/>
            <a:ext cx="914400" cy="914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21" y="1369722"/>
            <a:ext cx="91440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39" y="4228637"/>
            <a:ext cx="1451429" cy="914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53" y="5408038"/>
            <a:ext cx="914400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53" y="2116170"/>
            <a:ext cx="914400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053" y="3141202"/>
            <a:ext cx="914400" cy="91440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2985351" y="2664612"/>
            <a:ext cx="13063" cy="1031558"/>
          </a:xfrm>
          <a:prstGeom prst="straightConnector1">
            <a:avLst/>
          </a:prstGeom>
          <a:ln w="7620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246539" y="4239821"/>
            <a:ext cx="1451429" cy="2107043"/>
          </a:xfrm>
          <a:prstGeom prst="roundRect">
            <a:avLst/>
          </a:prstGeom>
          <a:noFill/>
          <a:ln w="34925">
            <a:solidFill>
              <a:schemeClr val="accent6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246539" y="2290416"/>
            <a:ext cx="1451430" cy="1804375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34356" y="4607169"/>
            <a:ext cx="677108" cy="13458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7419" y="2272202"/>
            <a:ext cx="677108" cy="176426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09421" y="2641782"/>
            <a:ext cx="52326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Boost the scores for ads in the treatment group for all users.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13909" y="4604428"/>
            <a:ext cx="6897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 the effects of boosting sports brands via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seller-side A/B tests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63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 in seller-side A/B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136"/>
            <a:ext cx="10515600" cy="4429492"/>
          </a:xfrm>
        </p:spPr>
        <p:txBody>
          <a:bodyPr/>
          <a:lstStyle/>
          <a:p>
            <a:r>
              <a:rPr lang="en-US" dirty="0" smtClean="0"/>
              <a:t>We boost 50% </a:t>
            </a:r>
            <a:r>
              <a:rPr lang="en-US" dirty="0"/>
              <a:t>of </a:t>
            </a:r>
            <a:r>
              <a:rPr lang="en-US" dirty="0" smtClean="0"/>
              <a:t>sports </a:t>
            </a:r>
            <a:r>
              <a:rPr lang="en-US" dirty="0" smtClean="0"/>
              <a:t>ads</a:t>
            </a:r>
            <a:r>
              <a:rPr lang="en-US" dirty="0" smtClean="0"/>
              <a:t> </a:t>
            </a:r>
            <a:r>
              <a:rPr lang="en-US" dirty="0" smtClean="0"/>
              <a:t>in the seller-side A/B tests.</a:t>
            </a:r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Ads in the treatment achieve </a:t>
            </a:r>
            <a:r>
              <a:rPr lang="en-US" dirty="0"/>
              <a:t>a higher ranking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we were to boost all </a:t>
            </a:r>
            <a:r>
              <a:rPr lang="en-US" dirty="0" smtClean="0"/>
              <a:t>sports</a:t>
            </a:r>
            <a:r>
              <a:rPr lang="en-US" dirty="0" smtClean="0"/>
              <a:t> </a:t>
            </a:r>
            <a:r>
              <a:rPr lang="en-US" dirty="0" smtClean="0"/>
              <a:t>ads in the global treatment, </a:t>
            </a:r>
            <a:r>
              <a:rPr lang="en-US" dirty="0"/>
              <a:t>the ones </a:t>
            </a:r>
            <a:r>
              <a:rPr lang="en-US" dirty="0" smtClean="0"/>
              <a:t>in initial </a:t>
            </a:r>
            <a:r>
              <a:rPr lang="en-US" dirty="0"/>
              <a:t>treatment group would actually descend in </a:t>
            </a:r>
            <a:r>
              <a:rPr lang="en-US" dirty="0" smtClean="0"/>
              <a:t>rank.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81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3" y="1194969"/>
            <a:ext cx="9144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 in seller-side </a:t>
            </a:r>
            <a:r>
              <a:rPr lang="en-US" dirty="0"/>
              <a:t>A/B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49" y="3307436"/>
            <a:ext cx="1451429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26" y="5479622"/>
            <a:ext cx="914400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63" y="222000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06078" y="1312075"/>
                <a:ext cx="25663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</a:t>
                </a:r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en-US" sz="3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078" y="1312075"/>
                <a:ext cx="2566363" cy="584775"/>
              </a:xfrm>
              <a:prstGeom prst="rect">
                <a:avLst/>
              </a:prstGeom>
              <a:blipFill>
                <a:blip r:embed="rId7"/>
                <a:stretch>
                  <a:fillRect l="-5938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06077" y="2343756"/>
                <a:ext cx="323257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.3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</a:t>
                </a:r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10.23</a:t>
                </a:r>
                <a:endParaRPr lang="en-US" sz="3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077" y="2343756"/>
                <a:ext cx="3232578" cy="584775"/>
              </a:xfrm>
              <a:prstGeom prst="rect">
                <a:avLst/>
              </a:prstGeom>
              <a:blipFill>
                <a:blip r:embed="rId8"/>
                <a:stretch>
                  <a:fillRect l="-4708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06078" y="3479254"/>
                <a:ext cx="29843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10.2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 smtClean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3200" dirty="0" smtClean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10.2</a:t>
                </a:r>
                <a:endParaRPr lang="en-US" sz="32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078" y="3479254"/>
                <a:ext cx="2984375" cy="584775"/>
              </a:xfrm>
              <a:prstGeom prst="rect">
                <a:avLst/>
              </a:prstGeom>
              <a:blipFill>
                <a:blip r:embed="rId9"/>
                <a:stretch>
                  <a:fillRect l="-5102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06077" y="5631538"/>
                <a:ext cx="29843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9.5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 smtClean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</a:t>
                </a:r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3200" dirty="0" smtClean="0">
                    <a:solidFill>
                      <a:schemeClr val="accent6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9.5</a:t>
                </a:r>
                <a:endParaRPr lang="en-US" sz="3200" dirty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077" y="5631538"/>
                <a:ext cx="2984375" cy="584775"/>
              </a:xfrm>
              <a:prstGeom prst="rect">
                <a:avLst/>
              </a:prstGeom>
              <a:blipFill>
                <a:blip r:embed="rId10"/>
                <a:stretch>
                  <a:fillRect l="-5102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3163" y="4392187"/>
            <a:ext cx="1097280" cy="1097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306078" y="4496040"/>
                <a:ext cx="29843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9.8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1.0=9.8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6078" y="4496040"/>
                <a:ext cx="2984375" cy="584775"/>
              </a:xfrm>
              <a:prstGeom prst="rect">
                <a:avLst/>
              </a:prstGeom>
              <a:blipFill>
                <a:blip r:embed="rId12"/>
                <a:stretch>
                  <a:fillRect l="-5102" t="-14737" b="-3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1050353" y="5479622"/>
            <a:ext cx="1121466" cy="914400"/>
          </a:xfrm>
          <a:prstGeom prst="roundRect">
            <a:avLst/>
          </a:prstGeom>
          <a:noFill/>
          <a:ln w="34925">
            <a:solidFill>
              <a:schemeClr val="accent6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1050353" y="1312745"/>
            <a:ext cx="1121467" cy="694738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50352" y="2109369"/>
            <a:ext cx="1121467" cy="1155900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045517" y="3368602"/>
            <a:ext cx="1126304" cy="914400"/>
          </a:xfrm>
          <a:prstGeom prst="roundRect">
            <a:avLst/>
          </a:prstGeom>
          <a:noFill/>
          <a:ln w="34925">
            <a:solidFill>
              <a:schemeClr val="accent6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37" y="2222582"/>
            <a:ext cx="914400" cy="914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23" y="1226076"/>
            <a:ext cx="1451429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07" y="3163138"/>
            <a:ext cx="914400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37" y="434489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114752" y="2261308"/>
                <a:ext cx="25663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</a:t>
                </a:r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en-US" sz="3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52" y="2261308"/>
                <a:ext cx="2566363" cy="584775"/>
              </a:xfrm>
              <a:prstGeom prst="rect">
                <a:avLst/>
              </a:prstGeom>
              <a:blipFill>
                <a:blip r:embed="rId13"/>
                <a:stretch>
                  <a:fillRect l="-5938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14751" y="4468652"/>
                <a:ext cx="29843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14:m>
                  <m:oMath xmlns:m="http://schemas.openxmlformats.org/officeDocument/2006/math">
                    <m:r>
                      <a:rPr lang="en-US" sz="32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.3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</a:t>
                </a:r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10.23</a:t>
                </a:r>
                <a:endParaRPr lang="en-US" sz="3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51" y="4468652"/>
                <a:ext cx="2984376" cy="584775"/>
              </a:xfrm>
              <a:prstGeom prst="rect">
                <a:avLst/>
              </a:prstGeom>
              <a:blipFill>
                <a:blip r:embed="rId14"/>
                <a:stretch>
                  <a:fillRect l="-5102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114752" y="1371771"/>
                <a:ext cx="29843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10.2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</a:t>
                </a:r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11.22</a:t>
                </a:r>
                <a:endParaRPr lang="en-US" sz="3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52" y="1371771"/>
                <a:ext cx="2984375" cy="584775"/>
              </a:xfrm>
              <a:prstGeom prst="rect">
                <a:avLst/>
              </a:prstGeom>
              <a:blipFill>
                <a:blip r:embed="rId15"/>
                <a:stretch>
                  <a:fillRect l="-5102" t="-14583" r="-408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8114751" y="3328117"/>
                <a:ext cx="29843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9.5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1.1</a:t>
                </a:r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3200" dirty="0" smtClean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10.45</a:t>
                </a:r>
                <a:endParaRPr lang="en-US" sz="32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51" y="3328117"/>
                <a:ext cx="2984375" cy="584775"/>
              </a:xfrm>
              <a:prstGeom prst="rect">
                <a:avLst/>
              </a:prstGeom>
              <a:blipFill>
                <a:blip r:embed="rId16"/>
                <a:stretch>
                  <a:fillRect l="-5102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31837" y="5367545"/>
            <a:ext cx="1097280" cy="1097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114752" y="5471398"/>
                <a:ext cx="29843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9.8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32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1.0=9.8</a:t>
                </a:r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52" y="5471398"/>
                <a:ext cx="2984375" cy="584775"/>
              </a:xfrm>
              <a:prstGeom prst="rect">
                <a:avLst/>
              </a:prstGeom>
              <a:blipFill>
                <a:blip r:embed="rId17"/>
                <a:stretch>
                  <a:fillRect l="-5102" t="-14737" b="-3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/>
        </p:nvSpPr>
        <p:spPr>
          <a:xfrm>
            <a:off x="6859027" y="2353418"/>
            <a:ext cx="1121467" cy="694738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859026" y="4234265"/>
            <a:ext cx="1121467" cy="108480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867733" y="3134401"/>
            <a:ext cx="1121467" cy="99161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6797579" y="1338900"/>
            <a:ext cx="1191621" cy="857526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61092" y="2010778"/>
            <a:ext cx="677108" cy="38377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Seller-side A/B tests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081759" y="2311847"/>
            <a:ext cx="677108" cy="381444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Treatment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3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Counterfactual interleaving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the control strategy and treatment strategy are applied to rank all ads to obtain Ranking C and Ranking T</a:t>
            </a:r>
            <a:r>
              <a:rPr lang="en-US" dirty="0" smtClean="0"/>
              <a:t>.</a:t>
            </a:r>
          </a:p>
          <a:p>
            <a:r>
              <a:rPr lang="en-US" dirty="0" smtClean="0"/>
              <a:t>Merge two ranks to obtain the final rank M as</a:t>
            </a:r>
          </a:p>
          <a:p>
            <a:pPr lvl="1"/>
            <a:r>
              <a:rPr lang="en-US" dirty="0" smtClean="0"/>
              <a:t>The rank of control </a:t>
            </a:r>
            <a:r>
              <a:rPr lang="en-US" dirty="0"/>
              <a:t>ads </a:t>
            </a:r>
            <a:r>
              <a:rPr lang="en-US" dirty="0" smtClean="0"/>
              <a:t>as in </a:t>
            </a:r>
            <a:r>
              <a:rPr lang="en-US" dirty="0"/>
              <a:t>Ranking </a:t>
            </a:r>
            <a:r>
              <a:rPr lang="en-US" dirty="0" smtClean="0"/>
              <a:t>C;</a:t>
            </a:r>
          </a:p>
          <a:p>
            <a:pPr lvl="1"/>
            <a:r>
              <a:rPr lang="en-US" dirty="0"/>
              <a:t>The rank of </a:t>
            </a:r>
            <a:r>
              <a:rPr lang="en-US" dirty="0" smtClean="0"/>
              <a:t>treatment </a:t>
            </a:r>
            <a:r>
              <a:rPr lang="en-US" dirty="0"/>
              <a:t>ads as in Ranking </a:t>
            </a:r>
            <a:r>
              <a:rPr lang="en-US" dirty="0" smtClean="0"/>
              <a:t>T;</a:t>
            </a:r>
          </a:p>
          <a:p>
            <a:pPr lvl="1"/>
            <a:r>
              <a:rPr lang="en-US" dirty="0" smtClean="0"/>
              <a:t>If </a:t>
            </a:r>
            <a:r>
              <a:rPr lang="en-US" smtClean="0"/>
              <a:t>position conflicts, </a:t>
            </a:r>
            <a:r>
              <a:rPr lang="en-US" dirty="0" smtClean="0"/>
              <a:t>resolved randomly.</a:t>
            </a:r>
          </a:p>
          <a:p>
            <a:r>
              <a:rPr lang="en-US" dirty="0" smtClean="0"/>
              <a:t>Proposed in Ha-</a:t>
            </a:r>
            <a:r>
              <a:rPr lang="en-US" dirty="0" err="1" smtClean="0"/>
              <a:t>Thuc</a:t>
            </a:r>
            <a:r>
              <a:rPr lang="en-US" dirty="0" smtClean="0"/>
              <a:t> et al. [2020], followed up by </a:t>
            </a:r>
            <a:r>
              <a:rPr lang="en-US" dirty="0" err="1" smtClean="0"/>
              <a:t>Nandy</a:t>
            </a:r>
            <a:r>
              <a:rPr lang="en-US" dirty="0" smtClean="0"/>
              <a:t> et al [2021] and Wang and Ba [2023].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1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interleaving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033482"/>
              </p:ext>
            </p:extLst>
          </p:nvPr>
        </p:nvGraphicFramePr>
        <p:xfrm>
          <a:off x="644435" y="1877083"/>
          <a:ext cx="2320835" cy="346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0835">
                  <a:extLst>
                    <a:ext uri="{9D8B030D-6E8A-4147-A177-3AD203B41FA5}">
                      <a16:colId xmlns:a16="http://schemas.microsoft.com/office/drawing/2014/main" val="26657421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 C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1881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134187"/>
                  </a:ext>
                </a:extLst>
              </a:tr>
              <a:tr h="463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32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688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3200" b="1" i="0" u="none" strike="noStrike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0479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3200" b="1" i="0" u="none" strike="noStrike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7659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32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424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235772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743044"/>
              </p:ext>
            </p:extLst>
          </p:nvPr>
        </p:nvGraphicFramePr>
        <p:xfrm>
          <a:off x="9037322" y="1877083"/>
          <a:ext cx="2320835" cy="346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0835">
                  <a:extLst>
                    <a:ext uri="{9D8B030D-6E8A-4147-A177-3AD203B41FA5}">
                      <a16:colId xmlns:a16="http://schemas.microsoft.com/office/drawing/2014/main" val="26657421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 </a:t>
                      </a:r>
                      <a:r>
                        <a:rPr lang="en-US" sz="32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1881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32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134187"/>
                  </a:ext>
                </a:extLst>
              </a:tr>
              <a:tr h="463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3200" b="1" i="0" u="none" strike="noStrike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8688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3200" b="1" i="0" u="none" strike="noStrike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0479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7659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32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424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235772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86587"/>
              </p:ext>
            </p:extLst>
          </p:nvPr>
        </p:nvGraphicFramePr>
        <p:xfrm>
          <a:off x="4840878" y="1877083"/>
          <a:ext cx="2320835" cy="3467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0835">
                  <a:extLst>
                    <a:ext uri="{9D8B030D-6E8A-4147-A177-3AD203B41FA5}">
                      <a16:colId xmlns:a16="http://schemas.microsoft.com/office/drawing/2014/main" val="266574217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 </a:t>
                      </a:r>
                      <a:r>
                        <a:rPr lang="en-US" sz="3200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1881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en-US" sz="32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134187"/>
                  </a:ext>
                </a:extLst>
              </a:tr>
              <a:tr h="463346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US" sz="3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8688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en-US" sz="3200" b="1" i="0" u="none" strike="noStrike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0479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en-US" sz="3200" b="1" i="0" u="none" strike="noStrike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7659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US" sz="3200" b="1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9424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235772"/>
                  </a:ext>
                </a:extLst>
              </a:tr>
            </a:tbl>
          </a:graphicData>
        </a:graphic>
      </p:graphicFrame>
      <p:cxnSp>
        <p:nvCxnSpPr>
          <p:cNvPr id="26" name="Straight Arrow Connector 25"/>
          <p:cNvCxnSpPr/>
          <p:nvPr/>
        </p:nvCxnSpPr>
        <p:spPr>
          <a:xfrm flipH="1">
            <a:off x="7161713" y="2625635"/>
            <a:ext cx="1875609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161712" y="4606835"/>
            <a:ext cx="1875609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17" idx="1"/>
          </p:cNvCxnSpPr>
          <p:nvPr/>
        </p:nvCxnSpPr>
        <p:spPr>
          <a:xfrm>
            <a:off x="2965270" y="3610633"/>
            <a:ext cx="1875608" cy="0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965270" y="4102667"/>
            <a:ext cx="1875608" cy="0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6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Interference </a:t>
            </a:r>
            <a:r>
              <a:rPr lang="en-US" dirty="0"/>
              <a:t>induced by feedback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Feedback loops in two-sided marketplaces:</a:t>
            </a:r>
          </a:p>
          <a:p>
            <a:pPr lvl="1"/>
            <a:r>
              <a:rPr lang="en-US" dirty="0" smtClean="0"/>
              <a:t>Units may be affected by the previous outcomes in a complex way.</a:t>
            </a:r>
          </a:p>
          <a:p>
            <a:r>
              <a:rPr lang="en-US" dirty="0" smtClean="0"/>
              <a:t>Examples include:</a:t>
            </a:r>
          </a:p>
          <a:p>
            <a:pPr lvl="1"/>
            <a:r>
              <a:rPr lang="en-US" dirty="0" smtClean="0"/>
              <a:t>Data training loops;</a:t>
            </a:r>
          </a:p>
          <a:p>
            <a:pPr lvl="1"/>
            <a:r>
              <a:rPr lang="en-US" dirty="0" smtClean="0"/>
              <a:t>Pacing algorithms: selling rates </a:t>
            </a:r>
            <a:r>
              <a:rPr lang="en-US" dirty="0"/>
              <a:t>in </a:t>
            </a:r>
            <a:r>
              <a:rPr lang="en-US" dirty="0" smtClean="0"/>
              <a:t>E-commerce</a:t>
            </a:r>
            <a:r>
              <a:rPr lang="en-US" dirty="0"/>
              <a:t>, budget consumption </a:t>
            </a:r>
            <a:r>
              <a:rPr lang="en-US" dirty="0" smtClean="0"/>
              <a:t>rates in ads recommendation, exploration speed </a:t>
            </a:r>
            <a:r>
              <a:rPr lang="en-US" dirty="0"/>
              <a:t>in cold start </a:t>
            </a:r>
            <a:r>
              <a:rPr lang="en-US" dirty="0" smtClean="0"/>
              <a:t>algorithms,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87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 model for </a:t>
            </a:r>
            <a:r>
              <a:rPr lang="en-US" altLang="zh-CN" dirty="0"/>
              <a:t>i</a:t>
            </a:r>
            <a:r>
              <a:rPr lang="en-US" dirty="0" smtClean="0"/>
              <a:t>nterference </a:t>
            </a:r>
            <a:r>
              <a:rPr lang="en-US" dirty="0"/>
              <a:t>induced by feedback loops</a:t>
            </a:r>
            <a:r>
              <a:rPr lang="en-US" altLang="zh-CN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denote the state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-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seller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pPr lvl="1"/>
                <a:r>
                  <a:rPr lang="en-US" dirty="0" smtClean="0"/>
                  <a:t>E.g. the budget consumptions or inventory levels.</a:t>
                </a:r>
              </a:p>
              <a:p>
                <a:pPr lvl="1"/>
                <a:r>
                  <a:rPr lang="en-US" dirty="0" smtClean="0"/>
                  <a:t>We use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to denote the state processes for the treatment and control items.</a:t>
                </a:r>
              </a:p>
              <a:p>
                <a:r>
                  <a:rPr lang="en-US" dirty="0" smtClean="0"/>
                  <a:t>We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to denote the treatment and control ranking functions. </a:t>
                </a:r>
              </a:p>
              <a:p>
                <a:r>
                  <a:rPr lang="en-US" dirty="0" smtClean="0"/>
                  <a:t>Then, the combined ranking score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deviates </a:t>
                </a:r>
                <a:r>
                  <a:rPr lang="en-US" dirty="0"/>
                  <a:t>from the global treatment</a:t>
                </a:r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: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2377" t="-3030" b="-32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\left\{r^T\left(s^T_i(t-),i\right),i \text{ in treatment} ; r^T\left(s^C_j(t-),j\right), j \text{ in control} \right\}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33" y="5035005"/>
            <a:ext cx="10018134" cy="509562"/>
          </a:xfrm>
          <a:prstGeom prst="rect">
            <a:avLst/>
          </a:prstGeom>
        </p:spPr>
      </p:pic>
      <p:pic>
        <p:nvPicPr>
          <p:cNvPr id="8" name="Picture 7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\left\{r^T\left(s^T_i(t-),i\right),\text{ for all } i\right \}$.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938" y="5594110"/>
            <a:ext cx="4498286" cy="4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Literature: interference </a:t>
            </a:r>
            <a:r>
              <a:rPr lang="en-US" dirty="0"/>
              <a:t>induced by feedback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 correction using past A/B tests [</a:t>
            </a:r>
            <a:r>
              <a:rPr lang="en-US" dirty="0" err="1" smtClean="0"/>
              <a:t>Goli</a:t>
            </a:r>
            <a:r>
              <a:rPr lang="en-US" dirty="0" smtClean="0"/>
              <a:t> – </a:t>
            </a:r>
            <a:r>
              <a:rPr lang="en-US" dirty="0" err="1" smtClean="0"/>
              <a:t>Lambrecht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Yoganarasimhan</a:t>
            </a:r>
            <a:r>
              <a:rPr lang="en-US" dirty="0" smtClean="0"/>
              <a:t>, 2023];</a:t>
            </a:r>
          </a:p>
          <a:p>
            <a:r>
              <a:rPr lang="en-US" dirty="0"/>
              <a:t>Symbiosis </a:t>
            </a:r>
            <a:r>
              <a:rPr lang="en-US" dirty="0" smtClean="0"/>
              <a:t>Bias [Holtz </a:t>
            </a:r>
            <a:r>
              <a:rPr lang="en-US" dirty="0"/>
              <a:t>–</a:t>
            </a:r>
            <a:r>
              <a:rPr lang="en-US" dirty="0" smtClean="0"/>
              <a:t> Brennan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Pouget-Abadie</a:t>
            </a:r>
            <a:r>
              <a:rPr lang="en-US" dirty="0" smtClean="0"/>
              <a:t>, 2023]</a:t>
            </a:r>
          </a:p>
          <a:p>
            <a:r>
              <a:rPr lang="en-US" dirty="0" smtClean="0"/>
              <a:t>Data training loops and weighted training [Si, 2023]</a:t>
            </a:r>
          </a:p>
          <a:p>
            <a:r>
              <a:rPr lang="en-US" dirty="0" smtClean="0"/>
              <a:t>Query-randomized experiments [</a:t>
            </a:r>
            <a:r>
              <a:rPr lang="en-US" dirty="0" err="1" smtClean="0"/>
              <a:t>Mansoury</a:t>
            </a:r>
            <a:r>
              <a:rPr lang="en-US" dirty="0" smtClean="0"/>
              <a:t> et al, 2023]</a:t>
            </a:r>
          </a:p>
          <a:p>
            <a:r>
              <a:rPr lang="en-US" dirty="0" smtClean="0"/>
              <a:t>Testing bandit learning algorithms and two-stage experiments [</a:t>
            </a:r>
            <a:r>
              <a:rPr lang="en-US" dirty="0" err="1" smtClean="0"/>
              <a:t>Guo</a:t>
            </a:r>
            <a:r>
              <a:rPr lang="en-US" dirty="0" smtClean="0"/>
              <a:t> – </a:t>
            </a:r>
            <a:r>
              <a:rPr lang="en-US" dirty="0" err="1" smtClean="0"/>
              <a:t>Naeff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err="1" smtClean="0"/>
              <a:t>Nikulkov</a:t>
            </a:r>
            <a:r>
              <a:rPr lang="en-US" dirty="0" smtClean="0"/>
              <a:t> </a:t>
            </a:r>
            <a:r>
              <a:rPr lang="en-US" dirty="0"/>
              <a:t>–</a:t>
            </a:r>
            <a:r>
              <a:rPr lang="en-US" dirty="0" smtClean="0"/>
              <a:t> Zhu, 2023]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4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7304"/>
  <p:tag name="ORIGINALWIDTH" val="3081.36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\left\{r^T\left(s^T_i(t-),i\right),i \text{ in treatment} ; r^T\left(s^C_j(t-),j\right), j \text{ in control} \right\}$&#10;&#10;\end{document}"/>
  <p:tag name="IGUANATEXSIZE" val="32"/>
  <p:tag name="IGUANATEXCURSOR" val="28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383.577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\left\{r^T\left(s^T_i(t-),i\right),\text{ for all } i\right \}$.&#10;&#10;\end{document}"/>
  <p:tag name="IGUANATEXSIZE" val="32"/>
  <p:tag name="IGUANATEXCURSOR" val="27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544.432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r(s_i(t-),i) = \lambda_i(s_i(t-))e(t,i), \text{ for } i = 1,\ldots, N.$&#10;&#10;&#10;\end{document}"/>
  <p:tag name="IGUANATEXSIZE" val="32"/>
  <p:tag name="IGUANATEXCURSOR" val="27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9.4826"/>
  <p:tag name="ORIGINALWIDTH" val="1360.3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|\lambda_i^T(s)-1|&lt;|\lambda_i^C(s)-1|.$&#10;&#10;&#10;\end{document}"/>
  <p:tag name="IGUANATEXSIZE" val="32"/>
  <p:tag name="IGUANATEXCURSOR" val="27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9.4113"/>
  <p:tag name="ORIGINALWIDTH" val="3267.342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Systematic overestimation &#10;&#10;$ \Rightarrow\lambda_i^T(s_i(t-)) &gt; \lambda_i^C(s_i(t-))$&#10;&#10;$\Rightarrow s^T_i(t-) &gt; s^C_i(t-)$&#10;&#10;$\Rightarrow  \lambda_i^T(s^T_i(t-))&lt;\lambda_i^T(s^C_i(t-))$ and $ \lambda_i^C(s^T_i(t-))&lt;\lambda_i^C(s^C_i(t-)).$&#10;&#10;$\Rightarrow$ the treatment ads rank lower, while control ads rank higher.&#10;&#10;\end{document}"/>
  <p:tag name="IGUANATEXSIZE" val="32"/>
  <p:tag name="IGUANATEXCURSOR" val="30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hicago" id="{CFAA2610-EF68-2342-A71B-BDE9C170BA18}" vid="{B0365B56-F18B-384A-96E5-38458130AA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3550</TotalTime>
  <Words>665</Words>
  <Application>Microsoft Office PowerPoint</Application>
  <PresentationFormat>Widescreen</PresentationFormat>
  <Paragraphs>109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黑体</vt:lpstr>
      <vt:lpstr>Arial</vt:lpstr>
      <vt:lpstr>Calibri</vt:lpstr>
      <vt:lpstr>Cambria Math</vt:lpstr>
      <vt:lpstr>Helvetica</vt:lpstr>
      <vt:lpstr>Times New Roman</vt:lpstr>
      <vt:lpstr>UChicago</vt:lpstr>
      <vt:lpstr>Interference by Feedback Loops: Challenges in the Counterfactual Interleaving Design </vt:lpstr>
      <vt:lpstr>Testing boosting algorithms via seller-side A/B tests</vt:lpstr>
      <vt:lpstr>Interference in seller-side A/B tests</vt:lpstr>
      <vt:lpstr>Interference in seller-side A/B tests</vt:lpstr>
      <vt:lpstr>Counterfactual interleaving design</vt:lpstr>
      <vt:lpstr>Counterfactual interleaving design</vt:lpstr>
      <vt:lpstr>Interference induced by feedback loops</vt:lpstr>
      <vt:lpstr>A model for interference induced by feedback loops </vt:lpstr>
      <vt:lpstr>Literature: interference induced by feedback loops</vt:lpstr>
      <vt:lpstr>Real-Data Results</vt:lpstr>
      <vt:lpstr>Experiments </vt:lpstr>
      <vt:lpstr>Experimental results and explanations</vt:lpstr>
      <vt:lpstr>State dynamics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Kuklenski</dc:creator>
  <cp:lastModifiedBy>Si, Nian</cp:lastModifiedBy>
  <cp:revision>446</cp:revision>
  <dcterms:created xsi:type="dcterms:W3CDTF">2019-01-18T20:37:24Z</dcterms:created>
  <dcterms:modified xsi:type="dcterms:W3CDTF">2023-11-10T20:02:59Z</dcterms:modified>
</cp:coreProperties>
</file>